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D51F3D0A-1718-4529-8ED5-332BB2D1A6E7}"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3897DDEB-ACD8-4EF4-944E-2FA721F45A65}" type="slidenum">
              <a:rPr lang="en-US" altLang="en-US"/>
              <a:pPr/>
              <a:t>‹#›</a:t>
            </a:fld>
            <a:endParaRPr lang="en-US" altLang="en-US"/>
          </a:p>
        </p:txBody>
      </p:sp>
    </p:spTree>
    <p:extLst>
      <p:ext uri="{BB962C8B-B14F-4D97-AF65-F5344CB8AC3E}">
        <p14:creationId xmlns:p14="http://schemas.microsoft.com/office/powerpoint/2010/main" val="333161405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41015A2A-9F9A-4D94-805D-74C7C3B198EB}"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5BF9D7EE-E71A-4D3C-9759-A311E15F75BC}" type="slidenum">
              <a:rPr lang="en-US" altLang="en-US"/>
              <a:pPr/>
              <a:t>‹#›</a:t>
            </a:fld>
            <a:endParaRPr lang="en-US" altLang="en-US"/>
          </a:p>
        </p:txBody>
      </p:sp>
    </p:spTree>
    <p:extLst>
      <p:ext uri="{BB962C8B-B14F-4D97-AF65-F5344CB8AC3E}">
        <p14:creationId xmlns:p14="http://schemas.microsoft.com/office/powerpoint/2010/main" val="3975951784"/>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D4B3A0F1-4A47-4CB9-BACD-74DDF48CFD8B}"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5D3D59A4-22C9-4359-AA73-55F14B10B2B8}" type="slidenum">
              <a:rPr lang="en-US" altLang="en-US"/>
              <a:pPr/>
              <a:t>‹#›</a:t>
            </a:fld>
            <a:endParaRPr lang="en-US" altLang="en-US"/>
          </a:p>
        </p:txBody>
      </p:sp>
    </p:spTree>
    <p:extLst>
      <p:ext uri="{BB962C8B-B14F-4D97-AF65-F5344CB8AC3E}">
        <p14:creationId xmlns:p14="http://schemas.microsoft.com/office/powerpoint/2010/main" val="474696227"/>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7A099122-B1BB-4574-A030-0532FB296861}"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9A25B90-49FC-4429-AA75-7266CC5949BF}" type="slidenum">
              <a:rPr lang="en-US" altLang="en-US"/>
              <a:pPr/>
              <a:t>‹#›</a:t>
            </a:fld>
            <a:endParaRPr lang="en-US" altLang="en-US"/>
          </a:p>
        </p:txBody>
      </p:sp>
    </p:spTree>
    <p:extLst>
      <p:ext uri="{BB962C8B-B14F-4D97-AF65-F5344CB8AC3E}">
        <p14:creationId xmlns:p14="http://schemas.microsoft.com/office/powerpoint/2010/main" val="2429494291"/>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9E77B130-20AC-495D-9528-786BFBC32407}"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1E3EC844-473C-435A-AE77-1320DBA03131}" type="slidenum">
              <a:rPr lang="en-US" altLang="en-US"/>
              <a:pPr/>
              <a:t>‹#›</a:t>
            </a:fld>
            <a:endParaRPr lang="en-US" altLang="en-US"/>
          </a:p>
        </p:txBody>
      </p:sp>
    </p:spTree>
    <p:extLst>
      <p:ext uri="{BB962C8B-B14F-4D97-AF65-F5344CB8AC3E}">
        <p14:creationId xmlns:p14="http://schemas.microsoft.com/office/powerpoint/2010/main" val="2355931321"/>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BB19C647-653D-4C57-B578-E94472EF4F4B}"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4895CFAA-7CE5-4457-82CA-D61FFD69CC9E}" type="slidenum">
              <a:rPr lang="en-US" altLang="en-US"/>
              <a:pPr/>
              <a:t>‹#›</a:t>
            </a:fld>
            <a:endParaRPr lang="en-US" altLang="en-US"/>
          </a:p>
        </p:txBody>
      </p:sp>
    </p:spTree>
    <p:extLst>
      <p:ext uri="{BB962C8B-B14F-4D97-AF65-F5344CB8AC3E}">
        <p14:creationId xmlns:p14="http://schemas.microsoft.com/office/powerpoint/2010/main" val="1170701819"/>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5AD95EF4-5406-4973-9C3F-440ED8623C2A}"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F0DA240C-FB98-43B7-A76E-AF0AEB778D7E}" type="slidenum">
              <a:rPr lang="en-US" altLang="en-US"/>
              <a:pPr/>
              <a:t>‹#›</a:t>
            </a:fld>
            <a:endParaRPr lang="en-US" altLang="en-US"/>
          </a:p>
        </p:txBody>
      </p:sp>
    </p:spTree>
    <p:extLst>
      <p:ext uri="{BB962C8B-B14F-4D97-AF65-F5344CB8AC3E}">
        <p14:creationId xmlns:p14="http://schemas.microsoft.com/office/powerpoint/2010/main" val="742040167"/>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F2636281-9BA2-488A-A127-360A448AA612}"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4E9790CF-AA74-4276-AA6C-5763B7662E6B}" type="slidenum">
              <a:rPr lang="en-US" altLang="en-US"/>
              <a:pPr/>
              <a:t>‹#›</a:t>
            </a:fld>
            <a:endParaRPr lang="en-US" altLang="en-US"/>
          </a:p>
        </p:txBody>
      </p:sp>
    </p:spTree>
    <p:extLst>
      <p:ext uri="{BB962C8B-B14F-4D97-AF65-F5344CB8AC3E}">
        <p14:creationId xmlns:p14="http://schemas.microsoft.com/office/powerpoint/2010/main" val="207436371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0DC99966-E44E-4EE8-93F7-0A8625948BED}" type="slidenum">
              <a:rPr lang="en-US" altLang="en-US"/>
              <a:pPr/>
              <a:t>‹#›</a:t>
            </a:fld>
            <a:endParaRPr lang="en-US" altLang="en-US"/>
          </a:p>
        </p:txBody>
      </p:sp>
    </p:spTree>
    <p:extLst>
      <p:ext uri="{BB962C8B-B14F-4D97-AF65-F5344CB8AC3E}">
        <p14:creationId xmlns:p14="http://schemas.microsoft.com/office/powerpoint/2010/main" val="1316163602"/>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D64B4865-8EDD-4527-AC92-BDE774A3CD78}"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998C6D27-32FC-4C76-9F47-4D51318F38BB}" type="slidenum">
              <a:rPr lang="en-US" altLang="en-US"/>
              <a:pPr/>
              <a:t>‹#›</a:t>
            </a:fld>
            <a:endParaRPr lang="en-US" altLang="en-US"/>
          </a:p>
        </p:txBody>
      </p:sp>
    </p:spTree>
    <p:extLst>
      <p:ext uri="{BB962C8B-B14F-4D97-AF65-F5344CB8AC3E}">
        <p14:creationId xmlns:p14="http://schemas.microsoft.com/office/powerpoint/2010/main" val="320730286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9CB755B6-FF72-409A-8A83-FDC08044B736}"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B8E6295F-3615-43B9-BE80-30851F45669B}" type="slidenum">
              <a:rPr lang="en-US" altLang="en-US"/>
              <a:pPr/>
              <a:t>‹#›</a:t>
            </a:fld>
            <a:endParaRPr lang="en-US" altLang="en-US"/>
          </a:p>
        </p:txBody>
      </p:sp>
    </p:spTree>
    <p:extLst>
      <p:ext uri="{BB962C8B-B14F-4D97-AF65-F5344CB8AC3E}">
        <p14:creationId xmlns:p14="http://schemas.microsoft.com/office/powerpoint/2010/main" val="202147700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02240C40-16B3-495F-B20A-751F02AC3D8A}"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4B9F5542-23FD-4AD0-8072-AC2B88F2EB9B}" type="slidenum">
              <a:rPr lang="en-US" altLang="en-US"/>
              <a:pPr/>
              <a:t>‹#›</a:t>
            </a:fld>
            <a:endParaRPr lang="en-US" altLang="en-US"/>
          </a:p>
        </p:txBody>
      </p:sp>
    </p:spTree>
    <p:extLst>
      <p:ext uri="{BB962C8B-B14F-4D97-AF65-F5344CB8AC3E}">
        <p14:creationId xmlns:p14="http://schemas.microsoft.com/office/powerpoint/2010/main" val="2840343590"/>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9037AFA3-FCCB-42E6-AF29-A10063DE9532}"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4D1EC513-D949-4CD3-A4B2-7EE24A926C03}" type="slidenum">
              <a:rPr lang="en-US" altLang="en-US"/>
              <a:pPr/>
              <a:t>‹#›</a:t>
            </a:fld>
            <a:endParaRPr lang="en-US" altLang="en-US"/>
          </a:p>
        </p:txBody>
      </p:sp>
    </p:spTree>
    <p:extLst>
      <p:ext uri="{BB962C8B-B14F-4D97-AF65-F5344CB8AC3E}">
        <p14:creationId xmlns:p14="http://schemas.microsoft.com/office/powerpoint/2010/main" val="208195317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B1C8F3E0-A2AB-4C07-A223-08730E3DA60D}" type="datetimeFigureOut">
              <a:rPr lang="en-US"/>
              <a:pPr>
                <a:defRPr/>
              </a:pPr>
              <a:t>2/24/2022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E19A0747-787C-4F2F-BE8C-4B5994A473D4}" type="slidenum">
              <a:rPr lang="en-US" altLang="en-US"/>
              <a:pPr/>
              <a:t>‹#›</a:t>
            </a:fld>
            <a:endParaRPr lang="en-US" altLang="en-US"/>
          </a:p>
        </p:txBody>
      </p:sp>
    </p:spTree>
    <p:extLst>
      <p:ext uri="{BB962C8B-B14F-4D97-AF65-F5344CB8AC3E}">
        <p14:creationId xmlns:p14="http://schemas.microsoft.com/office/powerpoint/2010/main" val="349935231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3887E785-27CE-459A-836B-A2A5255C3CBF}"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26BE3D37-6BD5-4BAC-A8EA-ABB85D48BB12}" type="slidenum">
              <a:rPr lang="en-US" altLang="en-US"/>
              <a:pPr/>
              <a:t>‹#›</a:t>
            </a:fld>
            <a:endParaRPr lang="en-US" altLang="en-US"/>
          </a:p>
        </p:txBody>
      </p:sp>
    </p:spTree>
    <p:extLst>
      <p:ext uri="{BB962C8B-B14F-4D97-AF65-F5344CB8AC3E}">
        <p14:creationId xmlns:p14="http://schemas.microsoft.com/office/powerpoint/2010/main" val="3970361502"/>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AE51352B-4E28-4B64-8652-B73AE1F30B37}" type="datetimeFigureOut">
              <a:rPr lang="en-US"/>
              <a:pPr>
                <a:defRPr/>
              </a:pPr>
              <a:t>2/24/2022</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75025350-EAAB-481E-B2DC-7C1B737553AB}" type="slidenum">
              <a:rPr lang="en-US" altLang="en-US"/>
              <a:pPr/>
              <a:t>‹#›</a:t>
            </a:fld>
            <a:endParaRPr lang="en-US" altLang="en-US"/>
          </a:p>
        </p:txBody>
      </p:sp>
    </p:spTree>
    <p:extLst>
      <p:ext uri="{BB962C8B-B14F-4D97-AF65-F5344CB8AC3E}">
        <p14:creationId xmlns:p14="http://schemas.microsoft.com/office/powerpoint/2010/main" val="1365759965"/>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3AD7CDD0-32C4-47E1-80CF-CD73FB1EC6B3}" type="datetimeFigureOut">
              <a:rPr lang="en-US"/>
              <a:pPr>
                <a:defRPr/>
              </a:pPr>
              <a:t>2/24/2022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3E7EE8A5-7E3D-41DD-8CA2-70FC43222572}"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Lesson 7 Overview</a:t>
            </a:r>
          </a:p>
        </p:txBody>
      </p:sp>
      <p:sp>
        <p:nvSpPr>
          <p:cNvPr id="2" name="Content Placeholder 1"/>
          <p:cNvSpPr>
            <a:spLocks noGrp="1"/>
          </p:cNvSpPr>
          <p:nvPr>
            <p:ph idx="1"/>
          </p:nvPr>
        </p:nvSpPr>
        <p:spPr/>
        <p:txBody>
          <a:bodyPr>
            <a:normAutofit lnSpcReduction="10000"/>
          </a:bodyPr>
          <a:lstStyle/>
          <a:p>
            <a:pPr>
              <a:spcBef>
                <a:spcPct val="100000"/>
              </a:spcBef>
              <a:buSzPct val="99000"/>
            </a:pPr>
            <a:r>
              <a:rPr lang="en-US" kern="1200" dirty="0">
                <a:latin typeface="Arial" panose="020B0604020202020204" pitchFamily="34" charset="0"/>
                <a:cs typeface="Arial" panose="020B0604020202020204" pitchFamily="34" charset="0"/>
              </a:rPr>
              <a:t>The Transfer of Command lesson introduces you to transfer of command briefings and procedures.</a:t>
            </a:r>
            <a:endParaRPr lang="en-US" dirty="0"/>
          </a:p>
          <a:p>
            <a:pPr>
              <a:spcBef>
                <a:spcPct val="100000"/>
              </a:spcBef>
              <a:buSzPct val="99000"/>
            </a:pPr>
            <a:r>
              <a:rPr lang="en-US" b="1" kern="1200" dirty="0">
                <a:latin typeface="Arial" panose="020B0604020202020204" pitchFamily="34" charset="0"/>
                <a:cs typeface="Arial" panose="020B0604020202020204" pitchFamily="34" charset="0"/>
              </a:rPr>
              <a:t>Lesson Objectives</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At the end of this lesson, you should be able to:</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the process of transfer of command.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List the briefing elements involved in transfer of command.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0DC99966-E44E-4EE8-93F7-0A8625948BED}"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sz="3600" dirty="0"/>
              <a:t>ACTIVITY 7.1: TRANSFER OF COMMAND</a:t>
            </a:r>
          </a:p>
        </p:txBody>
      </p:sp>
      <p:sp>
        <p:nvSpPr>
          <p:cNvPr id="2" name="Content Placeholder 1"/>
          <p:cNvSpPr>
            <a:spLocks noGrp="1"/>
          </p:cNvSpPr>
          <p:nvPr>
            <p:ph idx="1"/>
          </p:nvPr>
        </p:nvSpPr>
        <p:spPr/>
        <p:txBody>
          <a:bodyPr>
            <a:normAutofit fontScale="62500" lnSpcReduction="20000"/>
          </a:bodyPr>
          <a:lstStyle/>
          <a:p>
            <a:pPr>
              <a:spcBef>
                <a:spcPct val="100000"/>
              </a:spcBef>
              <a:buSzPct val="99000"/>
            </a:pPr>
            <a:r>
              <a:rPr lang="en-US" b="1" u="sng" kern="1200" dirty="0">
                <a:latin typeface="Arial" panose="020B0604020202020204" pitchFamily="34" charset="0"/>
                <a:cs typeface="Arial" panose="020B0604020202020204" pitchFamily="34" charset="0"/>
              </a:rPr>
              <a:t>Activity Purpose:</a:t>
            </a:r>
            <a:r>
              <a:rPr lang="en-US" kern="1200" dirty="0">
                <a:latin typeface="Arial" panose="020B0604020202020204" pitchFamily="34" charset="0"/>
                <a:cs typeface="Arial" panose="020B0604020202020204" pitchFamily="34" charset="0"/>
              </a:rPr>
              <a:t> To give students the opportunity to identify the elements that should be included in a transfer of command briefing.</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Time:</a:t>
            </a:r>
            <a:r>
              <a:rPr lang="en-US" kern="1200" dirty="0">
                <a:latin typeface="Arial" panose="020B0604020202020204" pitchFamily="34" charset="0"/>
                <a:cs typeface="Arial" panose="020B0604020202020204" pitchFamily="34" charset="0"/>
              </a:rPr>
              <a:t> 10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Instructions:</a:t>
            </a:r>
            <a:r>
              <a:rPr lang="en-US" kern="1200" dirty="0">
                <a:latin typeface="Arial" panose="020B0604020202020204" pitchFamily="34" charset="0"/>
                <a:cs typeface="Arial" panose="020B0604020202020204" pitchFamily="34" charset="0"/>
              </a:rPr>
              <a:t> Working individually:</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Review the Emerald City Flood update provided in your Student Manual.</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Review the list of briefing elements and check the items that should be included in the transfer of command briefing.</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Be prepared to share your answer in 5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Incident Update:</a:t>
            </a:r>
            <a:r>
              <a:rPr lang="en-US" kern="1200" dirty="0">
                <a:latin typeface="Arial" panose="020B0604020202020204" pitchFamily="34" charset="0"/>
                <a:cs typeface="Arial" panose="020B0604020202020204" pitchFamily="34" charset="0"/>
              </a:rPr>
              <a:t> Lets return to the Emerald City Incident. It is now 1800 and the water level is still rising. You are relieving the current Incident Commander for the next operational period. Review the list below and check the items that should be included in the transfer of command briefing.</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0DC99966-E44E-4EE8-93F7-0A8625948BED}"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Lesson Completion</a:t>
            </a:r>
          </a:p>
        </p:txBody>
      </p:sp>
      <p:sp>
        <p:nvSpPr>
          <p:cNvPr id="2" name="Content Placeholder 1"/>
          <p:cNvSpPr>
            <a:spLocks noGrp="1"/>
          </p:cNvSpPr>
          <p:nvPr>
            <p:ph idx="1"/>
          </p:nvPr>
        </p:nvSpPr>
        <p:spPr/>
        <p:txBody>
          <a:bodyPr>
            <a:normAutofit lnSpcReduction="10000"/>
          </a:bodyPr>
          <a:lstStyle/>
          <a:p>
            <a:pPr>
              <a:spcBef>
                <a:spcPct val="100000"/>
              </a:spcBef>
              <a:buSzPct val="99000"/>
            </a:pPr>
            <a:r>
              <a:rPr lang="en-US" kern="1200" dirty="0">
                <a:latin typeface="Arial" panose="020B0604020202020204" pitchFamily="34" charset="0"/>
                <a:cs typeface="Arial" panose="020B0604020202020204" pitchFamily="34" charset="0"/>
              </a:rPr>
              <a:t>You have completed the Transfer of Command lesson. You should now be able to:</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the process of transfer of command.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List the briefing elements involved in transfer of command.</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The next lesson will be an activity that provides practice in applying the concepts discussed in this course.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0DC99966-E44E-4EE8-93F7-0A8625948BED}"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Transfer of Command</a:t>
            </a:r>
          </a:p>
        </p:txBody>
      </p:sp>
      <p:sp>
        <p:nvSpPr>
          <p:cNvPr id="2" name="Content Placeholder 1"/>
          <p:cNvSpPr>
            <a:spLocks noGrp="1"/>
          </p:cNvSpPr>
          <p:nvPr>
            <p:ph sz="quarter" idx="13"/>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Transfer of command is the process of moving the responsibility for incident command from one Incident Commander to another.</a:t>
            </a:r>
            <a:endParaRPr lang="en-US"/>
          </a:p>
        </p:txBody>
      </p:sp>
      <p:pic>
        <p:nvPicPr>
          <p:cNvPr id="8" name="Picture 4" descr="A detective and a police officer talking."/>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4B9F5542-23FD-4AD0-8072-AC2B88F2EB9B}"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a:t>When Command Is Transferred </a:t>
            </a:r>
          </a:p>
        </p:txBody>
      </p:sp>
      <p:sp>
        <p:nvSpPr>
          <p:cNvPr id="2" name="Content Placeholder 1"/>
          <p:cNvSpPr>
            <a:spLocks noGrp="1"/>
          </p:cNvSpPr>
          <p:nvPr>
            <p:ph sz="quarter" idx="13"/>
          </p:nvPr>
        </p:nvSpPr>
        <p:spPr>
          <a:xfrm>
            <a:off x="457200" y="1076877"/>
            <a:ext cx="5114925" cy="4492625"/>
          </a:xfrm>
        </p:spPr>
        <p:txBody>
          <a:bodyPr>
            <a:noAutofit/>
          </a:bodyPr>
          <a:lstStyle/>
          <a:p>
            <a:pPr>
              <a:spcBef>
                <a:spcPts val="1800"/>
              </a:spcBef>
              <a:buSzPct val="99000"/>
            </a:pPr>
            <a:r>
              <a:rPr lang="en-US" sz="1600" kern="1200" dirty="0">
                <a:latin typeface="Arial" panose="020B0604020202020204" pitchFamily="34" charset="0"/>
                <a:cs typeface="Arial" panose="020B0604020202020204" pitchFamily="34" charset="0"/>
              </a:rPr>
              <a:t>Transfer of command may take place for many reasons, including when:</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A jurisdiction or agency is legally required to take command</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Change of command is necessary for effectiveness or efficiency</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Incident complexity changes</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There is a need to relieve personnel on incidents of extended duration</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Personal emergencies arise (e.g., Incident Commander has a family emergency)</a:t>
            </a:r>
            <a:endParaRPr lang="en-US" sz="1600" dirty="0"/>
          </a:p>
          <a:p>
            <a:pPr marL="254000" lvl="1" indent="-254000">
              <a:spcBef>
                <a:spcPts val="1800"/>
              </a:spcBef>
              <a:buSzPct val="99000"/>
            </a:pPr>
            <a:r>
              <a:rPr lang="en-US" sz="1600" kern="1200" dirty="0">
                <a:latin typeface="Arial" panose="020B0604020202020204" pitchFamily="34" charset="0"/>
                <a:cs typeface="Arial" panose="020B0604020202020204" pitchFamily="34" charset="0"/>
              </a:rPr>
              <a:t>The Agency Administrator or Jurisdictional Executive directs a change in command</a:t>
            </a:r>
            <a:endParaRPr lang="en-US" sz="1600" dirty="0"/>
          </a:p>
        </p:txBody>
      </p:sp>
      <p:pic>
        <p:nvPicPr>
          <p:cNvPr id="8" name="Picture 4" descr="A man in a suit talks while a woman watches him"/>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4B9F5542-23FD-4AD0-8072-AC2B88F2EB9B}"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kern="1200">
                <a:latin typeface="Arial" panose="020B0604020202020204" pitchFamily="34" charset="0"/>
                <a:cs typeface="Arial" panose="020B0604020202020204" pitchFamily="34" charset="0"/>
              </a:rPr>
              <a:t>If a more qualified person arrives on the scene, does this mean a change in incident command must occur?  Why or Why not?</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4D1EC513-D949-4CD3-A4B2-7EE24A926C03}"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a:t>A More Qualified Person Arrives</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arrival of a more qualified person does NOT necessarily mean a change in incident command.</a:t>
            </a:r>
            <a:endParaRPr lang="en-US"/>
          </a:p>
          <a:p>
            <a:pPr>
              <a:spcBef>
                <a:spcPct val="100000"/>
              </a:spcBef>
              <a:buSzPct val="99000"/>
            </a:pPr>
            <a:r>
              <a:rPr lang="en-US" kern="1200">
                <a:latin typeface="Arial" panose="020B0604020202020204" pitchFamily="34" charset="0"/>
                <a:cs typeface="Arial" panose="020B0604020202020204" pitchFamily="34" charset="0"/>
              </a:rPr>
              <a:t>The more qualified individual may:</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Assume command according to agency guidelines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Maintain command as it is and monitor command activity and effectiveness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Request a more qualified Incident Commander from the agency with a higher level of jurisdictional responsibility</a:t>
            </a:r>
            <a:endParaRPr lang="en-US"/>
          </a:p>
        </p:txBody>
      </p:sp>
      <p:pic>
        <p:nvPicPr>
          <p:cNvPr id="8" name="Picture 4" descr="Two responders sitting on bleacher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4B9F5542-23FD-4AD0-8072-AC2B88F2EB9B}"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a:t>Transfer of Command Procedures</a:t>
            </a:r>
          </a:p>
        </p:txBody>
      </p:sp>
      <p:sp>
        <p:nvSpPr>
          <p:cNvPr id="2" name="Content Placeholder 1"/>
          <p:cNvSpPr>
            <a:spLocks noGrp="1"/>
          </p:cNvSpPr>
          <p:nvPr>
            <p:ph sz="quarter" idx="13"/>
          </p:nvPr>
        </p:nvSpPr>
        <p:spPr/>
        <p:txBody>
          <a:bodyPr>
            <a:normAutofit/>
          </a:bodyPr>
          <a:lstStyle/>
          <a:p>
            <a:pPr>
              <a:spcBef>
                <a:spcPct val="100000"/>
              </a:spcBef>
              <a:buSzPct val="99000"/>
            </a:pPr>
            <a:r>
              <a:rPr lang="en-US" sz="1600" kern="1200" dirty="0">
                <a:latin typeface="Arial" panose="020B0604020202020204" pitchFamily="34" charset="0"/>
                <a:cs typeface="Arial" panose="020B0604020202020204" pitchFamily="34" charset="0"/>
              </a:rPr>
              <a:t>One of the main features of ICS is a procedure to transfer command with minimal disruption to the incident. This procedure may be used any time personnel in supervisory positions change.</a:t>
            </a:r>
            <a:endParaRPr lang="en-US" sz="1600" dirty="0"/>
          </a:p>
          <a:p>
            <a:pPr>
              <a:spcBef>
                <a:spcPct val="100000"/>
              </a:spcBef>
              <a:buSzPct val="99000"/>
            </a:pPr>
            <a:r>
              <a:rPr lang="en-US" sz="1600" kern="1200" dirty="0">
                <a:latin typeface="Arial" panose="020B0604020202020204" pitchFamily="34" charset="0"/>
                <a:cs typeface="Arial" panose="020B0604020202020204" pitchFamily="34" charset="0"/>
              </a:rPr>
              <a:t>Whenever possible, transfer of command should: </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Take place face-to-face</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Include a complete briefing that captures essential information for continuing safe and effective operations</a:t>
            </a:r>
            <a:endParaRPr lang="en-US" sz="1600" dirty="0"/>
          </a:p>
          <a:p>
            <a:pPr>
              <a:spcBef>
                <a:spcPct val="100000"/>
              </a:spcBef>
              <a:buSzPct val="99000"/>
            </a:pPr>
            <a:r>
              <a:rPr lang="en-US" sz="1600" kern="1200" dirty="0">
                <a:latin typeface="Arial" panose="020B0604020202020204" pitchFamily="34" charset="0"/>
                <a:cs typeface="Arial" panose="020B0604020202020204" pitchFamily="34" charset="0"/>
              </a:rPr>
              <a:t>The effective time and date of the transfer of command should be communicated to all personnel involved in the incident. </a:t>
            </a:r>
            <a:endParaRPr lang="en-US" sz="1600" dirty="0"/>
          </a:p>
        </p:txBody>
      </p:sp>
      <p:pic>
        <p:nvPicPr>
          <p:cNvPr id="8" name="Picture 4" descr="Two Emergency Responders looking at a map"/>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293937"/>
            <a:ext cx="17145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4B9F5542-23FD-4AD0-8072-AC2B88F2EB9B}"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a:t>Discussion Question</a:t>
            </a:r>
          </a:p>
        </p:txBody>
      </p:sp>
      <p:sp>
        <p:nvSpPr>
          <p:cNvPr id="3" name="Content Placeholder 2"/>
          <p:cNvSpPr>
            <a:spLocks noGrp="1"/>
          </p:cNvSpPr>
          <p:nvPr>
            <p:ph sz="quarter" idx="14"/>
          </p:nvPr>
        </p:nvSpPr>
        <p:spPr/>
        <p:txBody>
          <a:bodyPr/>
          <a:lstStyle/>
          <a:p>
            <a:pPr>
              <a:spcBef>
                <a:spcPct val="100000"/>
              </a:spcBef>
              <a:buSzPct val="99000"/>
            </a:pPr>
            <a:r>
              <a:rPr lang="en-US" b="1" kern="1200">
                <a:latin typeface="Arial" panose="020B0604020202020204" pitchFamily="34" charset="0"/>
                <a:cs typeface="Arial" panose="020B0604020202020204" pitchFamily="34" charset="0"/>
              </a:rPr>
              <a:t>What would you include in a transfer of command briefing?</a:t>
            </a:r>
            <a:endParaRPr lang="en-US"/>
          </a:p>
        </p:txBody>
      </p:sp>
      <p:pic>
        <p:nvPicPr>
          <p:cNvPr id="8" name="Picture 4" descr="Discussion Question Icon"/>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414815" y="1952588"/>
            <a:ext cx="314369" cy="533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4D1EC513-D949-4CD3-A4B2-7EE24A926C03}"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sz="3600" dirty="0"/>
              <a:t>Transfer of Command Briefing Elements</a:t>
            </a:r>
          </a:p>
        </p:txBody>
      </p:sp>
      <p:graphicFrame>
        <p:nvGraphicFramePr>
          <p:cNvPr id="5" name="Table 4"/>
          <p:cNvGraphicFramePr>
            <a:graphicFrameLocks noGrp="1"/>
          </p:cNvGraphicFramePr>
          <p:nvPr>
            <p:extLst>
              <p:ext uri="{D42A27DB-BD31-4B8C-83A1-F6EECF244321}">
                <p14:modId xmlns:p14="http://schemas.microsoft.com/office/powerpoint/2010/main" val="3836183810"/>
              </p:ext>
            </p:extLst>
          </p:nvPr>
        </p:nvGraphicFramePr>
        <p:xfrm>
          <a:off x="457200" y="1016000"/>
          <a:ext cx="7620000" cy="4759913"/>
        </p:xfrm>
        <a:graphic>
          <a:graphicData uri="http://schemas.openxmlformats.org/drawingml/2006/table">
            <a:tbl>
              <a:tblPr firstRow="1" bandRow="1">
                <a:tableStyleId>{2D5ABB26-0587-4C30-8999-92F81FD0307C}</a:tableStyleId>
              </a:tblPr>
              <a:tblGrid>
                <a:gridCol w="762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591360">
                <a:tc gridSpan="3">
                  <a:txBody>
                    <a:bodyPr/>
                    <a:lstStyle/>
                    <a:p>
                      <a:pPr lvl="0">
                        <a:spcBef>
                          <a:spcPct val="100000"/>
                        </a:spcBef>
                        <a:buClrTx/>
                      </a:pPr>
                      <a:r>
                        <a:rPr lang="en-US" sz="2000" dirty="0">
                          <a:solidFill>
                            <a:srgbClr val="000066"/>
                          </a:solidFill>
                          <a:sym typeface="Arial"/>
                        </a:rPr>
                        <a:t>A transfer of command briefing should always take place. The briefing should include:</a:t>
                      </a:r>
                      <a:endParaRPr lang="en-US" sz="2000" dirty="0">
                        <a:solidFill>
                          <a:srgbClr val="000066"/>
                        </a:solidFill>
                      </a:endParaRPr>
                    </a:p>
                  </a:txBody>
                  <a:tcPr marT="45724" marB="45724"/>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81522">
                <a:tc>
                  <a:txBody>
                    <a:bodyPr/>
                    <a:lstStyle/>
                    <a:p>
                      <a:pPr>
                        <a:buClrTx/>
                      </a:pPr>
                      <a:endParaRPr lang="en-US" sz="2000"/>
                    </a:p>
                  </a:txBody>
                  <a:tcPr marT="45724" marB="45724"/>
                </a:tc>
                <a:tc>
                  <a:txBody>
                    <a:bodyPr/>
                    <a:lstStyle/>
                    <a:p>
                      <a:pPr>
                        <a:buClrTx/>
                      </a:pPr>
                      <a:endParaRPr lang="en-US" sz="2000"/>
                    </a:p>
                  </a:txBody>
                  <a:tcPr marT="45724" marB="45724"/>
                </a:tc>
                <a:tc>
                  <a:txBody>
                    <a:bodyPr/>
                    <a:lstStyle/>
                    <a:p>
                      <a:pPr>
                        <a:buClrTx/>
                      </a:pPr>
                      <a:endParaRPr lang="en-US" sz="2000"/>
                    </a:p>
                  </a:txBody>
                  <a:tcPr marT="45724" marB="45724"/>
                </a:tc>
                <a:extLst>
                  <a:ext uri="{0D108BD9-81ED-4DB2-BD59-A6C34878D82A}">
                    <a16:rowId xmlns:a16="http://schemas.microsoft.com/office/drawing/2014/main" val="10001"/>
                  </a:ext>
                </a:extLst>
              </a:tr>
              <a:tr h="3662617">
                <a:tc>
                  <a:txBody>
                    <a:bodyPr/>
                    <a:lstStyle/>
                    <a:p>
                      <a:pPr>
                        <a:buClrTx/>
                        <a:buSzPct val="99000"/>
                      </a:pPr>
                      <a:endParaRPr lang="en-US" sz="2000"/>
                    </a:p>
                  </a:txBody>
                  <a:tcPr marT="45724" marB="45724"/>
                </a:tc>
                <a:tc>
                  <a:txBody>
                    <a:bodyPr/>
                    <a:lstStyle/>
                    <a:p>
                      <a:pPr marL="457200" lvl="1" indent="-342900">
                        <a:spcBef>
                          <a:spcPct val="50000"/>
                        </a:spcBef>
                        <a:buClrTx/>
                        <a:buSzPct val="99000"/>
                        <a:buFont typeface="Arial"/>
                        <a:buChar char="•"/>
                      </a:pPr>
                      <a:r>
                        <a:rPr lang="en-US" sz="2000">
                          <a:solidFill>
                            <a:srgbClr val="000066"/>
                          </a:solidFill>
                          <a:sym typeface="Arial"/>
                        </a:rPr>
                        <a:t>Situation status </a:t>
                      </a:r>
                    </a:p>
                    <a:p>
                      <a:pPr marL="457200" lvl="1" indent="-342900">
                        <a:spcBef>
                          <a:spcPct val="50000"/>
                        </a:spcBef>
                        <a:buClrTx/>
                        <a:buSzPct val="99000"/>
                        <a:buFont typeface="Arial"/>
                        <a:buChar char="•"/>
                      </a:pPr>
                      <a:r>
                        <a:rPr lang="en-US" sz="2000">
                          <a:solidFill>
                            <a:srgbClr val="000066"/>
                          </a:solidFill>
                          <a:sym typeface="Arial"/>
                        </a:rPr>
                        <a:t>Incident objectives and priorities </a:t>
                      </a:r>
                    </a:p>
                    <a:p>
                      <a:pPr marL="457200" lvl="1" indent="-342900">
                        <a:spcBef>
                          <a:spcPct val="50000"/>
                        </a:spcBef>
                        <a:buClrTx/>
                        <a:buSzPct val="99000"/>
                        <a:buFont typeface="Arial"/>
                        <a:buChar char="•"/>
                      </a:pPr>
                      <a:r>
                        <a:rPr lang="en-US" sz="2000">
                          <a:solidFill>
                            <a:srgbClr val="000066"/>
                          </a:solidFill>
                          <a:sym typeface="Arial"/>
                        </a:rPr>
                        <a:t>Current organization</a:t>
                      </a:r>
                    </a:p>
                    <a:p>
                      <a:pPr marL="457200" lvl="1" indent="-342900">
                        <a:spcBef>
                          <a:spcPct val="50000"/>
                        </a:spcBef>
                        <a:buClrTx/>
                        <a:buSzPct val="99000"/>
                        <a:buFont typeface="Arial"/>
                        <a:buChar char="•"/>
                      </a:pPr>
                      <a:r>
                        <a:rPr lang="en-US" sz="2000">
                          <a:solidFill>
                            <a:srgbClr val="000066"/>
                          </a:solidFill>
                          <a:sym typeface="Arial"/>
                        </a:rPr>
                        <a:t>Resource assignments</a:t>
                      </a:r>
                    </a:p>
                    <a:p>
                      <a:pPr marL="457200" lvl="1" indent="-342900">
                        <a:spcBef>
                          <a:spcPct val="50000"/>
                        </a:spcBef>
                        <a:buClrTx/>
                        <a:buSzPct val="99000"/>
                        <a:buFont typeface="Arial"/>
                        <a:buChar char="•"/>
                      </a:pPr>
                      <a:r>
                        <a:rPr lang="en-US" sz="2000">
                          <a:solidFill>
                            <a:srgbClr val="000066"/>
                          </a:solidFill>
                          <a:sym typeface="Arial"/>
                        </a:rPr>
                        <a:t>Resources ordered and en route</a:t>
                      </a:r>
                      <a:endParaRPr lang="en-US" sz="2000">
                        <a:solidFill>
                          <a:srgbClr val="000066"/>
                        </a:solidFill>
                      </a:endParaRPr>
                    </a:p>
                  </a:txBody>
                  <a:tcPr marT="45724" marB="45724"/>
                </a:tc>
                <a:tc>
                  <a:txBody>
                    <a:bodyPr/>
                    <a:lstStyle/>
                    <a:p>
                      <a:pPr marL="457200" lvl="1" indent="-342900">
                        <a:spcBef>
                          <a:spcPct val="50000"/>
                        </a:spcBef>
                        <a:buClrTx/>
                        <a:buSzPct val="99000"/>
                        <a:buFont typeface="Arial"/>
                        <a:buChar char="•"/>
                      </a:pPr>
                      <a:r>
                        <a:rPr lang="en-US" sz="2000" dirty="0">
                          <a:solidFill>
                            <a:srgbClr val="000066"/>
                          </a:solidFill>
                          <a:sym typeface="Arial"/>
                        </a:rPr>
                        <a:t>Incident facilities</a:t>
                      </a:r>
                    </a:p>
                    <a:p>
                      <a:pPr marL="457200" lvl="1" indent="-342900">
                        <a:spcBef>
                          <a:spcPct val="50000"/>
                        </a:spcBef>
                        <a:buClrTx/>
                        <a:buSzPct val="99000"/>
                        <a:buFont typeface="Arial"/>
                        <a:buChar char="•"/>
                      </a:pPr>
                      <a:r>
                        <a:rPr lang="en-US" sz="2000" dirty="0">
                          <a:solidFill>
                            <a:srgbClr val="000066"/>
                          </a:solidFill>
                          <a:sym typeface="Arial"/>
                        </a:rPr>
                        <a:t>Incident communications plan </a:t>
                      </a:r>
                    </a:p>
                    <a:p>
                      <a:pPr marL="457200" lvl="1" indent="-342900">
                        <a:spcBef>
                          <a:spcPct val="50000"/>
                        </a:spcBef>
                        <a:buClrTx/>
                        <a:buSzPct val="99000"/>
                        <a:buFont typeface="Arial"/>
                        <a:buChar char="•"/>
                      </a:pPr>
                      <a:r>
                        <a:rPr lang="en-US" sz="2000" dirty="0">
                          <a:solidFill>
                            <a:srgbClr val="000066"/>
                          </a:solidFill>
                          <a:sym typeface="Arial"/>
                        </a:rPr>
                        <a:t>Incident prognosis, concerns, and other issues </a:t>
                      </a:r>
                    </a:p>
                    <a:p>
                      <a:pPr marL="457200" lvl="1" indent="-342900">
                        <a:spcBef>
                          <a:spcPct val="50000"/>
                        </a:spcBef>
                        <a:buClrTx/>
                        <a:buSzPct val="99000"/>
                        <a:buFont typeface="Arial"/>
                        <a:buChar char="•"/>
                      </a:pPr>
                      <a:r>
                        <a:rPr lang="en-US" sz="2000" dirty="0">
                          <a:solidFill>
                            <a:srgbClr val="000066"/>
                          </a:solidFill>
                          <a:sym typeface="Arial"/>
                        </a:rPr>
                        <a:t>Introduction of Command and General Staff members</a:t>
                      </a:r>
                      <a:endParaRPr lang="en-US" sz="2000" dirty="0">
                        <a:solidFill>
                          <a:srgbClr val="000066"/>
                        </a:solidFill>
                      </a:endParaRPr>
                    </a:p>
                  </a:txBody>
                  <a:tcPr marT="45724" marB="45724"/>
                </a:tc>
                <a:extLst>
                  <a:ext uri="{0D108BD9-81ED-4DB2-BD59-A6C34878D82A}">
                    <a16:rowId xmlns:a16="http://schemas.microsoft.com/office/drawing/2014/main" val="10002"/>
                  </a:ext>
                </a:extLst>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0DC99966-E44E-4EE8-93F7-0A8625948BED}"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sz="3600" dirty="0"/>
              <a:t>Incident Briefing Form (ICS Form 201) </a:t>
            </a:r>
          </a:p>
        </p:txBody>
      </p:sp>
      <p:sp>
        <p:nvSpPr>
          <p:cNvPr id="2" name="Content Placeholder 1"/>
          <p:cNvSpPr>
            <a:spLocks noGrp="1"/>
          </p:cNvSpPr>
          <p:nvPr>
            <p:ph sz="quarter" idx="13"/>
          </p:nvPr>
        </p:nvSpPr>
        <p:spPr/>
        <p:txBody>
          <a:bodyPr>
            <a:normAutofit/>
          </a:bodyPr>
          <a:lstStyle/>
          <a:p>
            <a:pPr>
              <a:spcBef>
                <a:spcPct val="100000"/>
              </a:spcBef>
              <a:buSzPct val="99000"/>
            </a:pPr>
            <a:r>
              <a:rPr lang="en-US" sz="1800" kern="1200" dirty="0">
                <a:latin typeface="Arial" panose="020B0604020202020204" pitchFamily="34" charset="0"/>
                <a:cs typeface="Arial" panose="020B0604020202020204" pitchFamily="34" charset="0"/>
              </a:rPr>
              <a:t>Agency policies and incident-specific issues may alter the transfer of command process. In all cases, the information shared must be documented and saved for easy retrieval during and after the incident.</a:t>
            </a:r>
            <a:endParaRPr lang="en-US" sz="1800" dirty="0"/>
          </a:p>
          <a:p>
            <a:pPr>
              <a:spcBef>
                <a:spcPct val="100000"/>
              </a:spcBef>
              <a:buSzPct val="99000"/>
            </a:pPr>
            <a:r>
              <a:rPr lang="en-US" sz="1800" kern="1200" dirty="0">
                <a:latin typeface="Arial" panose="020B0604020202020204" pitchFamily="34" charset="0"/>
                <a:cs typeface="Arial" panose="020B0604020202020204" pitchFamily="34" charset="0"/>
              </a:rPr>
              <a:t>The initial Incident Commander can use the ICS Form 201 to document actions and situational information.</a:t>
            </a:r>
            <a:endParaRPr lang="en-US" sz="1800" dirty="0"/>
          </a:p>
          <a:p>
            <a:pPr>
              <a:spcBef>
                <a:spcPct val="100000"/>
              </a:spcBef>
              <a:buSzPct val="99000"/>
            </a:pPr>
            <a:r>
              <a:rPr lang="en-US" sz="1800" kern="1200" dirty="0">
                <a:latin typeface="Arial" panose="020B0604020202020204" pitchFamily="34" charset="0"/>
                <a:cs typeface="Arial" panose="020B0604020202020204" pitchFamily="34" charset="0"/>
              </a:rPr>
              <a:t>For more complex transfer of command situations, every aspect of the incident must be documented and included in the transfer of command briefing. </a:t>
            </a:r>
            <a:endParaRPr lang="en-US" sz="1800" dirty="0"/>
          </a:p>
        </p:txBody>
      </p:sp>
      <p:pic>
        <p:nvPicPr>
          <p:cNvPr id="8" name="Picture 4" descr="A picture of an Incident Briefing Form."/>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26230" y="1944869"/>
            <a:ext cx="2285714" cy="290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4B9F5542-23FD-4AD0-8072-AC2B88F2EB9B}"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docProps/app.xml><?xml version="1.0" encoding="utf-8"?>
<Properties xmlns="http://schemas.openxmlformats.org/officeDocument/2006/extended-properties" xmlns:vt="http://schemas.openxmlformats.org/officeDocument/2006/docPropsVTypes">
  <Template>EMI_PPT_V5</Template>
  <TotalTime>0</TotalTime>
  <Words>677</Words>
  <Application>Microsoft Office PowerPoint</Application>
  <PresentationFormat>On-screen Show (4:3)</PresentationFormat>
  <Paragraphs>71</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Times New Roman</vt:lpstr>
      <vt:lpstr>Wingdings</vt:lpstr>
      <vt:lpstr>EMI_PPT</vt:lpstr>
      <vt:lpstr>Lesson 7 Overview</vt:lpstr>
      <vt:lpstr>Transfer of Command</vt:lpstr>
      <vt:lpstr>When Command Is Transferred </vt:lpstr>
      <vt:lpstr>Discussion Question</vt:lpstr>
      <vt:lpstr>A More Qualified Person Arrives</vt:lpstr>
      <vt:lpstr>Transfer of Command Procedures</vt:lpstr>
      <vt:lpstr>Discussion Question</vt:lpstr>
      <vt:lpstr>Transfer of Command Briefing Elements</vt:lpstr>
      <vt:lpstr>Incident Briefing Form (ICS Form 201) </vt:lpstr>
      <vt:lpstr>ACTIVITY 7.1: TRANSFER OF COMMAND</vt:lpstr>
      <vt:lpstr>Lesson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2019-03-07T17:30:07Z</dcterms:created>
  <dcterms:modified xsi:type="dcterms:W3CDTF">2022-02-24T16:53:23Z</dcterms:modified>
</cp:coreProperties>
</file>